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BD4C-324A-46F2-8D18-ECDF8BA63B5D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B25A0-FCFB-4B12-9D5D-EAC867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354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17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22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381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25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02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16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79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2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7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2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93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0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46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64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36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107797" y="119791"/>
            <a:ext cx="11938268" cy="5855260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67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6600467" y="1936300"/>
            <a:ext cx="4640800" cy="18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6600467" y="3624284"/>
            <a:ext cx="46408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03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759487" y="2471224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7490113" y="2471224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759487" y="47821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7490113" y="4782133"/>
            <a:ext cx="307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627887" y="2365967"/>
            <a:ext cx="1131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627887" y="4676099"/>
            <a:ext cx="1131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6358520" y="2365967"/>
            <a:ext cx="1131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6358520" y="4676100"/>
            <a:ext cx="1131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759487" y="2022656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7490113" y="2022656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759487" y="433287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7490113" y="433287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84226" y="119800"/>
            <a:ext cx="11759581" cy="6103475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38911" y="119791"/>
            <a:ext cx="11837343" cy="5855260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184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951152" y="4119833"/>
            <a:ext cx="56932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950967" y="1418233"/>
            <a:ext cx="5693200" cy="2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226512" y="5318270"/>
            <a:ext cx="1107504" cy="904957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4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760100" y="593367"/>
            <a:ext cx="86720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6442767" y="2592167"/>
            <a:ext cx="4338800" cy="2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410533" y="2592167"/>
            <a:ext cx="4338800" cy="2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510759" y="119800"/>
            <a:ext cx="11533048" cy="6103475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348883" y="119791"/>
            <a:ext cx="11627371" cy="5855260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902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2049400" y="2320833"/>
            <a:ext cx="8093200" cy="2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314117" y="119791"/>
            <a:ext cx="11731947" cy="5855260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226512" y="5318270"/>
            <a:ext cx="1107504" cy="904957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63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6292461" y="3689193"/>
            <a:ext cx="4272400" cy="11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627133" y="3689193"/>
            <a:ext cx="4272400" cy="11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627151" y="3159151"/>
            <a:ext cx="42724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6292477" y="3159151"/>
            <a:ext cx="42724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933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32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75193" y="119800"/>
            <a:ext cx="11768615" cy="6103475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38911" y="119791"/>
            <a:ext cx="11837343" cy="5855260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80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950967" y="933467"/>
            <a:ext cx="4757200" cy="9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950967" y="1763705"/>
            <a:ext cx="47572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736565"/>
            <a:ext cx="4757200" cy="9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950967" y="3566719"/>
            <a:ext cx="47572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539568"/>
            <a:ext cx="4757200" cy="9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950967" y="5369733"/>
            <a:ext cx="47572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9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0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6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8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38599-2960-4A5E-916A-6B36837F1C21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B41B-D0FF-464A-B832-7B4A73EA2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8791" y="108651"/>
            <a:ext cx="2738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b="1" dirty="0">
                <a:solidFill>
                  <a:srgbClr val="192D35"/>
                </a:solidFill>
                <a:sym typeface="Days One"/>
              </a:rPr>
              <a:t>KHỞI ĐỘNG</a:t>
            </a:r>
            <a:endParaRPr lang="en-US" sz="2400" dirty="0"/>
          </a:p>
        </p:txBody>
      </p:sp>
      <p:pic>
        <p:nvPicPr>
          <p:cNvPr id="5" name="text-to-spee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6619" y="440915"/>
            <a:ext cx="812800" cy="812800"/>
          </a:xfrm>
          <a:prstGeom prst="rect">
            <a:avLst/>
          </a:prstGeom>
        </p:spPr>
      </p:pic>
      <p:pic>
        <p:nvPicPr>
          <p:cNvPr id="1026" name="Picture 2" descr="Phnom Kr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8" y="847314"/>
            <a:ext cx="9975657" cy="51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4529470" y="389992"/>
            <a:ext cx="3133057" cy="6858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585">
              <a:defRPr/>
            </a:pPr>
            <a:r>
              <a:rPr lang="en-US" sz="3333" b="1">
                <a:solidFill>
                  <a:srgbClr val="D97245"/>
                </a:solidFill>
                <a:latin typeface="Arial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1047225" y="1208763"/>
                <a:ext cx="10097551" cy="210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25" y="1208763"/>
                <a:ext cx="10097551" cy="2101729"/>
              </a:xfrm>
              <a:prstGeom prst="rect">
                <a:avLst/>
              </a:prstGeom>
              <a:blipFill>
                <a:blip r:embed="rId3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1047416" y="3625941"/>
            <a:ext cx="1326368" cy="611020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3092607" y="3365451"/>
                <a:ext cx="6898888" cy="2950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(1−</m:t>
                            </m:r>
                            <m:rad>
                              <m:radPr>
                                <m:degHide m:val="on"/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667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)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 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1&lt;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607" y="3365451"/>
                <a:ext cx="6898888" cy="2950551"/>
              </a:xfrm>
              <a:prstGeom prst="rect">
                <a:avLst/>
              </a:prstGeom>
              <a:blipFill>
                <a:blip r:embed="rId4"/>
                <a:stretch>
                  <a:fillRect l="-1678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458337" y="4237379"/>
            <a:ext cx="1372876" cy="22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9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6951769" y="1164686"/>
            <a:ext cx="5084024" cy="4433935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endParaRPr sz="24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7832841" y="1524437"/>
            <a:ext cx="4213824" cy="2595329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54233" rIns="120000" bIns="542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44133" rIns="120000" bIns="44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32133" rIns="120000" bIns="321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54233" rIns="120000" bIns="542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7509566" y="1194809"/>
            <a:ext cx="2179437" cy="5033425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433" rIns="120000" bIns="494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0467" rIns="123833" bIns="604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0467" rIns="123833" bIns="604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37900" rIns="123833" bIns="379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900" rIns="120000" bIns="499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433" rIns="120000" bIns="494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7267" rIns="123833" bIns="172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7733" rIns="123833" bIns="177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21600" rIns="123833" bIns="216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45600" rIns="123833" bIns="456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59500" rIns="120000" bIns="595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0067" rIns="123833" bIns="100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29733" rIns="120000" bIns="297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29733" rIns="120000" bIns="297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4867" rIns="123833" bIns="148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7026583" y="544637"/>
            <a:ext cx="1124331" cy="979795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957000" y="1006328"/>
            <a:ext cx="1518400" cy="15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40" y="2944535"/>
            <a:ext cx="5658963" cy="2056207"/>
          </a:xfrm>
        </p:spPr>
        <p:txBody>
          <a:bodyPr/>
          <a:lstStyle/>
          <a:p>
            <a:pPr algn="ctr" defTabSz="1219170">
              <a:lnSpc>
                <a:spcPct val="150000"/>
              </a:lnSpc>
              <a:buClr>
                <a:srgbClr val="192D35"/>
              </a:buClr>
              <a:buSzPts val="2400"/>
              <a:defRPr/>
            </a:pPr>
            <a:r>
              <a:rPr lang="vi-VN" sz="4000" b="1" kern="0" dirty="0">
                <a:solidFill>
                  <a:srgbClr val="192D35"/>
                </a:solidFill>
                <a:latin typeface="Arial"/>
                <a:sym typeface="Days One"/>
              </a:rPr>
              <a:t>CĂN BẬC HAI CỦA </a:t>
            </a:r>
            <a:br>
              <a:rPr lang="vi-VN" sz="4000" b="1" kern="0" dirty="0">
                <a:solidFill>
                  <a:srgbClr val="192D35"/>
                </a:solidFill>
                <a:latin typeface="Arial"/>
                <a:sym typeface="Days One"/>
              </a:rPr>
            </a:br>
            <a:r>
              <a:rPr lang="en-US" sz="4000" b="1" kern="0" dirty="0">
                <a:solidFill>
                  <a:srgbClr val="192D35"/>
                </a:solidFill>
                <a:latin typeface="Arial"/>
                <a:sym typeface="Days One"/>
              </a:rPr>
              <a:t>MỘT TÍCH</a:t>
            </a:r>
            <a:endParaRPr lang="vi-VN" sz="4000" b="1" kern="0" dirty="0">
              <a:solidFill>
                <a:srgbClr val="192D35"/>
              </a:solidFill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985433" y="1321456"/>
            <a:ext cx="1461600" cy="88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333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2937401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5007775" y="975471"/>
                <a:ext cx="4590043" cy="99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</a:rPr>
                  <a:t>So sánh: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4 .  25</m:t>
                        </m:r>
                      </m:e>
                    </m:rad>
                  </m:oMath>
                </a14:m>
                <a:r>
                  <a:rPr lang="en-US" sz="2667">
                    <a:latin typeface="Arial" panose="020B0604020202020204" pitchFamily="34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133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775" y="975471"/>
                <a:ext cx="4590043" cy="998478"/>
              </a:xfrm>
              <a:prstGeom prst="rect">
                <a:avLst/>
              </a:prstGeom>
              <a:blipFill>
                <a:blip r:embed="rId3"/>
                <a:stretch>
                  <a:fillRect l="-2523" b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771953" y="3205223"/>
            <a:ext cx="1111169" cy="447555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533" b="1" i="1" kern="0" dirty="0" err="1">
                <a:solidFill>
                  <a:srgbClr val="002060"/>
                </a:solidFill>
                <a:latin typeface="Arial"/>
                <a:sym typeface="Arial"/>
              </a:rPr>
              <a:t>Giải</a:t>
            </a:r>
            <a:endParaRPr lang="en-US" sz="2533" b="1" i="1" kern="0" dirty="0">
              <a:solidFill>
                <a:srgbClr val="002060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4352221" y="2981736"/>
                <a:ext cx="4125788" cy="3015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=2.5=10</m:t>
                    </m:r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4.25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221" y="2981736"/>
                <a:ext cx="4125788" cy="3015954"/>
              </a:xfrm>
              <a:prstGeom prst="rect">
                <a:avLst/>
              </a:prstGeom>
              <a:blipFill>
                <a:blip r:embed="rId4"/>
                <a:stretch>
                  <a:fillRect l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472300" y="1245013"/>
            <a:ext cx="1092488" cy="51948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533" b="1" kern="0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19685749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6207" y="1152552"/>
            <a:ext cx="3295861" cy="285916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1559" y="899175"/>
            <a:ext cx="2998853" cy="1087600"/>
          </a:xfrm>
          <a:prstGeom prst="rect">
            <a:avLst/>
          </a:prstGeom>
        </p:spPr>
        <p:txBody>
          <a:bodyPr spcFirstLastPara="1" vert="horz" wrap="square" lIns="120000" tIns="121900" rIns="120000" bIns="121900" rtlCol="0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4951143" y="2293557"/>
                <a:ext cx="5679684" cy="153503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hai số không âm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ta có:</a:t>
                </a:r>
                <a:r>
                  <a:rPr lang="vi-VN" sz="2667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rad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43" y="2293557"/>
                <a:ext cx="5679684" cy="15350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C882BB4-50AB-266F-D8A7-FC8067152004}"/>
              </a:ext>
            </a:extLst>
          </p:cNvPr>
          <p:cNvGrpSpPr/>
          <p:nvPr/>
        </p:nvGrpSpPr>
        <p:grpSpPr>
          <a:xfrm>
            <a:off x="2342998" y="4678818"/>
            <a:ext cx="7506005" cy="1323696"/>
            <a:chOff x="701602" y="3954988"/>
            <a:chExt cx="5629504" cy="992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908E8E-A82A-5959-391F-0D87D4608A12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9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2667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667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667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6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19">
              <a:extLst>
                <a:ext uri="{FF2B5EF4-FFF2-40B4-BE49-F238E27FC236}">
                  <a16:creationId xmlns:a16="http://schemas.microsoft.com/office/drawing/2014/main" id="{B6C89A9E-CB86-508E-4333-755572CB3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299322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445992" y="253709"/>
                <a:ext cx="9924483" cy="5799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3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81. 49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3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1,3</m:t>
                        </m:r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92" y="253709"/>
                <a:ext cx="9924483" cy="5799473"/>
              </a:xfrm>
              <a:prstGeom prst="rect">
                <a:avLst/>
              </a:prstGeom>
              <a:blipFill>
                <a:blip r:embed="rId3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26738" y="863309"/>
            <a:ext cx="150562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lang="en-US" sz="2667" b="1" kern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lang="vi-VN" sz="2667" kern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en-US" sz="2667" kern="0" dirty="0">
              <a:solidFill>
                <a:srgbClr val="000000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/>
              <p:nvPr/>
            </p:nvSpPr>
            <p:spPr>
              <a:xfrm>
                <a:off x="4598018" y="2331001"/>
                <a:ext cx="4144537" cy="550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𝟖𝟏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𝟒𝟗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BD6F8C-96BC-3F6A-6258-8F5E467B3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18" y="2331001"/>
                <a:ext cx="4144537" cy="5509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/>
              <p:nvPr/>
            </p:nvSpPr>
            <p:spPr>
              <a:xfrm>
                <a:off x="4598018" y="3777650"/>
                <a:ext cx="3882484" cy="559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 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C7E22-7F96-7883-D865-99087F85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18" y="3777650"/>
                <a:ext cx="3882484" cy="559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/>
              <p:nvPr/>
            </p:nvSpPr>
            <p:spPr>
              <a:xfrm>
                <a:off x="4598017" y="5202841"/>
                <a:ext cx="5244792" cy="589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𝟏𝟑</m:t>
                          </m:r>
                        </m:e>
                      </m:rad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A18095-5BC4-CCC6-474B-16AE9C14E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17" y="5202841"/>
                <a:ext cx="5244792" cy="589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3465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/>
              <p:nvPr/>
            </p:nvSpPr>
            <p:spPr>
              <a:xfrm>
                <a:off x="1748907" y="1133371"/>
                <a:ext cx="8694183" cy="4906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25 . 121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5,2</m:t>
                        </m:r>
                      </m:e>
                    </m:rad>
                    <m:r>
                      <a:rPr lang="en-US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52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6D6AC91-7775-C460-2C0A-3B3D7ABAB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07" y="1133371"/>
                <a:ext cx="8694183" cy="4906600"/>
              </a:xfrm>
              <a:prstGeom prst="rect">
                <a:avLst/>
              </a:prstGeom>
              <a:blipFill>
                <a:blip r:embed="rId3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/>
              <p:nvPr/>
            </p:nvSpPr>
            <p:spPr>
              <a:xfrm>
                <a:off x="4895384" y="2394545"/>
                <a:ext cx="4322957" cy="559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𝟐𝟓</m:t>
                          </m:r>
                        </m:e>
                      </m:rad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𝟏𝟐𝟏</m:t>
                          </m:r>
                        </m:e>
                      </m:rad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𝟓𝟓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24C33C-BC51-F22A-F049-FCC2E6A5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84" y="2394545"/>
                <a:ext cx="4322957" cy="559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/>
              <p:nvPr/>
            </p:nvSpPr>
            <p:spPr>
              <a:xfrm>
                <a:off x="4895385" y="3809324"/>
                <a:ext cx="3728225" cy="928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67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vi-VN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f>
                          <m:fPr>
                            <m:ctrlPr>
                              <a:rPr lang="en-US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𝟖</m:t>
                            </m:r>
                          </m:den>
                        </m:f>
                      </m:e>
                    </m:rad>
                    <m:r>
                      <a:rPr lang="vi-VN" sz="2667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vi-VN" sz="2667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vi-VN" sz="2667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667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D2EDFC-0FE1-38E8-76DF-2682E5C4C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85" y="3809324"/>
                <a:ext cx="3728225" cy="928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/>
              <p:nvPr/>
            </p:nvSpPr>
            <p:spPr>
              <a:xfrm>
                <a:off x="4731831" y="5079831"/>
                <a:ext cx="5378607" cy="89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𝟓𝟐</m:t>
                          </m:r>
                        </m:e>
                      </m:rad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67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667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2667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  <m:r>
                                <a:rPr lang="vi-VN" sz="2667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r>
                                <a:rPr lang="vi-VN" sz="2667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𝟓𝟐</m:t>
                              </m:r>
                            </m:e>
                          </m:d>
                        </m:e>
                      </m:rad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2667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𝟓𝟐</m:t>
                      </m:r>
                    </m:oMath>
                  </m:oMathPara>
                </a14:m>
                <a:endParaRPr lang="en-US" sz="2667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BD132-1515-E518-E5E0-221E7AD7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31" y="5079831"/>
                <a:ext cx="5378607" cy="896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529472" y="337211"/>
            <a:ext cx="3133057" cy="6858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585">
              <a:defRPr/>
            </a:pPr>
            <a:r>
              <a:rPr lang="en-US" sz="3333" b="1" dirty="0" err="1">
                <a:solidFill>
                  <a:srgbClr val="D97245"/>
                </a:solidFill>
                <a:latin typeface="Arial"/>
                <a:cs typeface="Arial" panose="020B0604020202020204" pitchFamily="34" charset="0"/>
                <a:sym typeface="Arial"/>
              </a:rPr>
              <a:t>Luyện</a:t>
            </a:r>
            <a:r>
              <a:rPr lang="en-US" sz="3333" b="1" dirty="0">
                <a:solidFill>
                  <a:srgbClr val="D97245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3333" b="1" dirty="0" err="1">
                <a:solidFill>
                  <a:srgbClr val="D97245"/>
                </a:solidFill>
                <a:latin typeface="Arial"/>
                <a:cs typeface="Arial" panose="020B0604020202020204" pitchFamily="34" charset="0"/>
                <a:sym typeface="Arial"/>
              </a:rPr>
              <a:t>tập</a:t>
            </a:r>
            <a:r>
              <a:rPr lang="en-US" sz="3333" b="1" dirty="0">
                <a:solidFill>
                  <a:srgbClr val="D97245"/>
                </a:solidFill>
                <a:latin typeface="Arial"/>
                <a:cs typeface="Arial" panose="020B0604020202020204" pitchFamily="34" charset="0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799528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5343190" y="512958"/>
            <a:ext cx="150562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b="1" kern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667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667" b="1" kern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667" kern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667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/>
              <p:nvPr/>
            </p:nvSpPr>
            <p:spPr>
              <a:xfrm>
                <a:off x="578934" y="1046438"/>
                <a:ext cx="11285964" cy="17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68A4F2-D531-AA02-0400-A49B49768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4" y="1046438"/>
                <a:ext cx="11285964" cy="1734064"/>
              </a:xfrm>
              <a:prstGeom prst="rect">
                <a:avLst/>
              </a:prstGeom>
              <a:blipFill>
                <a:blip r:embed="rId3"/>
                <a:stretch>
                  <a:fillRect l="-1026" r="-1026" b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/>
              <p:nvPr/>
            </p:nvSpPr>
            <p:spPr>
              <a:xfrm>
                <a:off x="578934" y="2574828"/>
                <a:ext cx="7943385" cy="3516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200000"/>
                  </a:lnSpc>
                  <a:spcAft>
                    <a:spcPts val="1067"/>
                  </a:spcAft>
                  <a:buClr>
                    <a:srgbClr val="000000"/>
                  </a:buClr>
                  <a:defRPr/>
                </a:pP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endParaRPr lang="en-US" sz="2133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200000"/>
                  </a:lnSpc>
                  <a:spcAft>
                    <a:spcPts val="1067"/>
                  </a:spcAft>
                  <a:buClr>
                    <a:srgbClr val="000000"/>
                  </a:buClr>
                  <a:defRPr/>
                </a:pP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Sau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bạn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Lan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muốn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chữ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nhật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𝐴𝐵𝐶𝐷</m:t>
                    </m:r>
                  </m:oMath>
                </a14:m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1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CAA4E2-5AB6-57BC-4B8C-EB90B6171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34" y="2574828"/>
                <a:ext cx="7943385" cy="3516860"/>
              </a:xfrm>
              <a:prstGeom prst="rect">
                <a:avLst/>
              </a:prstGeom>
              <a:blipFill>
                <a:blip r:embed="rId4"/>
                <a:stretch>
                  <a:fillRect l="-1458" r="-1458" b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5A8EE11-3F1A-7C36-3BC5-4DA41188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319" y="2447579"/>
            <a:ext cx="3136596" cy="34339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19740" y="96383"/>
            <a:ext cx="1123577" cy="8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35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331995" y="477487"/>
            <a:ext cx="1326368" cy="611020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654205" y="1282213"/>
                <a:ext cx="10883591" cy="4976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tam giác vuông cân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𝐵𝐼𝐶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𝐶𝐼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𝐼𝐾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</m:t>
                    </m:r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𝐷𝐾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𝐷𝑀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𝐾𝑀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=1+1=2 (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tam giác vuông cân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𝐶𝐾𝐷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định lí Pythagore)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đó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hình chữ nhật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05" y="1282213"/>
                <a:ext cx="10883591" cy="4976940"/>
              </a:xfrm>
              <a:prstGeom prst="rect">
                <a:avLst/>
              </a:prstGeom>
              <a:blipFill>
                <a:blip r:embed="rId3"/>
                <a:stretch>
                  <a:fillRect l="-840" r="-56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644" y="436973"/>
            <a:ext cx="2732979" cy="299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19740" y="96383"/>
            <a:ext cx="1123577" cy="8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331995" y="477487"/>
            <a:ext cx="1326368" cy="611020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35259" y="1326818"/>
                <a:ext cx="7493620" cy="4507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hình chữ nhật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𝐶𝐷</m:t>
                      </m:r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</m:t>
                      </m:r>
                      <m:rad>
                        <m:radPr>
                          <m:degHide m:val="on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e>
                      </m:rad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2 . 8</m:t>
                          </m:r>
                        </m:e>
                      </m:rad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BR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16</m:t>
                          </m:r>
                        </m:e>
                      </m:rad>
                      <m:r>
                        <a:rPr lang="pt-BR" sz="24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 </m:t>
                      </m:r>
                      <m:d>
                        <m:dPr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4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4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độ dài cạnh của hình vuông là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4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độ dài cạnh của hình vuông là </a:t>
                </a:r>
                <a14:m>
                  <m:oMath xmlns:m="http://schemas.openxmlformats.org/officeDocument/2006/math"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pt-BR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en-US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9" y="1326818"/>
                <a:ext cx="7493620" cy="4507644"/>
              </a:xfrm>
              <a:prstGeom prst="rect">
                <a:avLst/>
              </a:prstGeom>
              <a:blipFill>
                <a:blip r:embed="rId3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D71A572-4353-4ACF-4551-83C3B7AF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79" y="1326818"/>
            <a:ext cx="3665780" cy="4013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19740" y="96383"/>
            <a:ext cx="1123577" cy="8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9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27018" y="1297262"/>
                <a:ext cx="10219113" cy="3802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18" y="1297262"/>
                <a:ext cx="10219113" cy="3802451"/>
              </a:xfrm>
              <a:prstGeom prst="rect">
                <a:avLst/>
              </a:prstGeom>
              <a:blipFill>
                <a:blip r:embed="rId2"/>
                <a:stretch>
                  <a:fillRect l="-1193" t="-1763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FBFE940-5F40-48F1-97B0-26B3DB6D6D53}"/>
              </a:ext>
            </a:extLst>
          </p:cNvPr>
          <p:cNvSpPr txBox="1"/>
          <p:nvPr/>
        </p:nvSpPr>
        <p:spPr>
          <a:xfrm>
            <a:off x="11325508" y="1812174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ACBB2-1BB6-4628-AEC7-B5FAF5D623DC}"/>
              </a:ext>
            </a:extLst>
          </p:cNvPr>
          <p:cNvSpPr txBox="1"/>
          <p:nvPr/>
        </p:nvSpPr>
        <p:spPr>
          <a:xfrm>
            <a:off x="11261089" y="25886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98C1EE-EF2D-45F3-A201-37C22A80BB0A}"/>
              </a:ext>
            </a:extLst>
          </p:cNvPr>
          <p:cNvSpPr txBox="1"/>
          <p:nvPr/>
        </p:nvSpPr>
        <p:spPr>
          <a:xfrm>
            <a:off x="11261089" y="3365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A7E96-6DAD-458A-B77A-1C8CD9069E9A}"/>
              </a:ext>
            </a:extLst>
          </p:cNvPr>
          <p:cNvSpPr txBox="1"/>
          <p:nvPr/>
        </p:nvSpPr>
        <p:spPr>
          <a:xfrm>
            <a:off x="11261089" y="42973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17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50234" y="6223233"/>
            <a:ext cx="12292483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123833" tIns="0" rIns="123833" bIns="0" anchor="ctr" anchorCtr="1">
            <a:noAutofit/>
          </a:bodyPr>
          <a:lstStyle/>
          <a:p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201134" y="3429001"/>
            <a:ext cx="3129364" cy="2821424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20133" rIns="120000" bIns="201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37433" rIns="120000" bIns="374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24000" rIns="120000" bIns="24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55667" rIns="120000" bIns="55667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55667" rIns="120000" bIns="55667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120000" tIns="12000" rIns="120000" bIns="12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120000" tIns="0" rIns="120000" bIns="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9100" rIns="120000" bIns="91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7600" rIns="120000" bIns="576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6633" rIns="120000" bIns="566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50867" rIns="120000" bIns="50867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54233" rIns="120000" bIns="542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44133" rIns="120000" bIns="44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32133" rIns="120000" bIns="321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54233" rIns="120000" bIns="542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65904" y="589257"/>
            <a:ext cx="11860192" cy="280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67"/>
              </a:spcBef>
            </a:pPr>
            <a:r>
              <a:rPr lang="vi-VN" sz="5867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en-US" sz="5867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vi-VN" sz="5867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MỘT SỐ PHÉP TÍNH VỀ CĂN BẬC HAI CỦA SỐ THỰC </a:t>
            </a:r>
            <a:endParaRPr lang="en-US" sz="5600" b="1" dirty="0">
              <a:solidFill>
                <a:srgbClr val="C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284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1134" y="1004463"/>
                <a:ext cx="10160923" cy="439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-7.            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34" y="1004463"/>
                <a:ext cx="10160923" cy="4399602"/>
              </a:xfrm>
              <a:prstGeom prst="rect">
                <a:avLst/>
              </a:prstGeom>
              <a:blipFill>
                <a:blip r:embed="rId2"/>
                <a:stretch>
                  <a:fillRect l="-1200" t="-1526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00635C-6F90-45F7-9058-B4FA19525374}"/>
              </a:ext>
            </a:extLst>
          </p:cNvPr>
          <p:cNvSpPr txBox="1"/>
          <p:nvPr/>
        </p:nvSpPr>
        <p:spPr>
          <a:xfrm>
            <a:off x="11229532" y="1599932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9B079-FA86-4FFC-A5F5-D229FFE3C93D}"/>
              </a:ext>
            </a:extLst>
          </p:cNvPr>
          <p:cNvSpPr txBox="1"/>
          <p:nvPr/>
        </p:nvSpPr>
        <p:spPr>
          <a:xfrm>
            <a:off x="11229532" y="2545673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446F-F8D9-4680-AF83-B59BFAA3DA07}"/>
              </a:ext>
            </a:extLst>
          </p:cNvPr>
          <p:cNvSpPr txBox="1"/>
          <p:nvPr/>
        </p:nvSpPr>
        <p:spPr>
          <a:xfrm>
            <a:off x="11153665" y="3587628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049D9-D9F5-4AE8-865F-C8F596607682}"/>
              </a:ext>
            </a:extLst>
          </p:cNvPr>
          <p:cNvSpPr txBox="1"/>
          <p:nvPr/>
        </p:nvSpPr>
        <p:spPr>
          <a:xfrm>
            <a:off x="11028619" y="4629583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0507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83323" y="1550931"/>
                <a:ext cx="9422728" cy="393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         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323" y="1550931"/>
                <a:ext cx="9422728" cy="3930500"/>
              </a:xfrm>
              <a:prstGeom prst="rect">
                <a:avLst/>
              </a:prstGeom>
              <a:blipFill>
                <a:blip r:embed="rId2"/>
                <a:stretch>
                  <a:fillRect l="-1359" t="-155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219D5D-7B75-4B5E-95BF-231DBC0A1C93}"/>
              </a:ext>
            </a:extLst>
          </p:cNvPr>
          <p:cNvSpPr txBox="1"/>
          <p:nvPr/>
        </p:nvSpPr>
        <p:spPr>
          <a:xfrm>
            <a:off x="10021737" y="1899789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16BB2-0A52-4FD2-AF7B-099036BD9D23}"/>
              </a:ext>
            </a:extLst>
          </p:cNvPr>
          <p:cNvSpPr txBox="1"/>
          <p:nvPr/>
        </p:nvSpPr>
        <p:spPr>
          <a:xfrm>
            <a:off x="10021737" y="2863128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036CA-D1BA-47A7-B780-9DD5348F8705}"/>
              </a:ext>
            </a:extLst>
          </p:cNvPr>
          <p:cNvSpPr txBox="1"/>
          <p:nvPr/>
        </p:nvSpPr>
        <p:spPr>
          <a:xfrm>
            <a:off x="10021737" y="3992803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8357CC-6060-4229-A7FA-574C31D876E1}"/>
              </a:ext>
            </a:extLst>
          </p:cNvPr>
          <p:cNvSpPr txBox="1"/>
          <p:nvPr/>
        </p:nvSpPr>
        <p:spPr>
          <a:xfrm>
            <a:off x="10164325" y="4958211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4340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7879" y="1250839"/>
                <a:ext cx="8867838" cy="4356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879" y="1250839"/>
                <a:ext cx="8867838" cy="4356321"/>
              </a:xfrm>
              <a:prstGeom prst="rect">
                <a:avLst/>
              </a:prstGeom>
              <a:blipFill>
                <a:blip r:embed="rId2"/>
                <a:stretch>
                  <a:fillRect l="-1444" t="-1399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26DA406-EDC6-45EB-AD41-208A5713823D}"/>
              </a:ext>
            </a:extLst>
          </p:cNvPr>
          <p:cNvSpPr txBox="1"/>
          <p:nvPr/>
        </p:nvSpPr>
        <p:spPr>
          <a:xfrm>
            <a:off x="10148920" y="1917408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DC5F6-7D72-4F0B-8D29-632CE10C1C34}"/>
              </a:ext>
            </a:extLst>
          </p:cNvPr>
          <p:cNvSpPr txBox="1"/>
          <p:nvPr/>
        </p:nvSpPr>
        <p:spPr>
          <a:xfrm>
            <a:off x="10161704" y="3107197"/>
            <a:ext cx="404013" cy="54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54C12-E945-4386-96F6-2D4146B2DD04}"/>
              </a:ext>
            </a:extLst>
          </p:cNvPr>
          <p:cNvSpPr txBox="1"/>
          <p:nvPr/>
        </p:nvSpPr>
        <p:spPr>
          <a:xfrm>
            <a:off x="10121365" y="400422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CBB44-F6B5-49F6-825D-C1317800E6EE}"/>
              </a:ext>
            </a:extLst>
          </p:cNvPr>
          <p:cNvSpPr txBox="1"/>
          <p:nvPr/>
        </p:nvSpPr>
        <p:spPr>
          <a:xfrm>
            <a:off x="10121365" y="4999029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7417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1099" y="1522014"/>
                <a:ext cx="8315516" cy="3954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         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099" y="1522014"/>
                <a:ext cx="8315516" cy="3954288"/>
              </a:xfrm>
              <a:prstGeom prst="rect">
                <a:avLst/>
              </a:prstGeom>
              <a:blipFill>
                <a:blip r:embed="rId2"/>
                <a:stretch>
                  <a:fillRect l="-1466" t="-1698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06D19E-7435-4F53-959C-4C4909A31252}"/>
              </a:ext>
            </a:extLst>
          </p:cNvPr>
          <p:cNvSpPr txBox="1"/>
          <p:nvPr/>
        </p:nvSpPr>
        <p:spPr>
          <a:xfrm>
            <a:off x="9858725" y="198682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DDA30-CE1A-48BA-9846-D37E2926B828}"/>
              </a:ext>
            </a:extLst>
          </p:cNvPr>
          <p:cNvSpPr txBox="1"/>
          <p:nvPr/>
        </p:nvSpPr>
        <p:spPr>
          <a:xfrm>
            <a:off x="9809407" y="290578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5BFAA-2EF6-4E7A-A68C-D8E5E433B720}"/>
              </a:ext>
            </a:extLst>
          </p:cNvPr>
          <p:cNvSpPr txBox="1"/>
          <p:nvPr/>
        </p:nvSpPr>
        <p:spPr>
          <a:xfrm>
            <a:off x="9895835" y="370877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62DCF-F142-475B-86C7-295F8113544C}"/>
              </a:ext>
            </a:extLst>
          </p:cNvPr>
          <p:cNvSpPr txBox="1"/>
          <p:nvPr/>
        </p:nvSpPr>
        <p:spPr>
          <a:xfrm>
            <a:off x="10031583" y="490750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5476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80414" y="1817037"/>
                <a:ext cx="8284832" cy="3974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14" y="1817037"/>
                <a:ext cx="8284832" cy="3974293"/>
              </a:xfrm>
              <a:prstGeom prst="rect">
                <a:avLst/>
              </a:prstGeom>
              <a:blipFill>
                <a:blip r:embed="rId2"/>
                <a:stretch>
                  <a:fillRect l="-1472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103197-68F3-4039-84A5-1437AD1AA64E}"/>
              </a:ext>
            </a:extLst>
          </p:cNvPr>
          <p:cNvSpPr txBox="1"/>
          <p:nvPr/>
        </p:nvSpPr>
        <p:spPr>
          <a:xfrm>
            <a:off x="9177305" y="2336628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D46B9-C409-451F-85B0-3A912D459EFF}"/>
              </a:ext>
            </a:extLst>
          </p:cNvPr>
          <p:cNvSpPr txBox="1"/>
          <p:nvPr/>
        </p:nvSpPr>
        <p:spPr>
          <a:xfrm>
            <a:off x="9122072" y="316739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23164-6F19-4B57-AA6E-A97C71406871}"/>
              </a:ext>
            </a:extLst>
          </p:cNvPr>
          <p:cNvSpPr txBox="1"/>
          <p:nvPr/>
        </p:nvSpPr>
        <p:spPr>
          <a:xfrm>
            <a:off x="9122072" y="421775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1D631-419B-4672-B5B6-FCB609364A89}"/>
              </a:ext>
            </a:extLst>
          </p:cNvPr>
          <p:cNvSpPr txBox="1"/>
          <p:nvPr/>
        </p:nvSpPr>
        <p:spPr>
          <a:xfrm>
            <a:off x="9079114" y="5160271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9396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1488" y="862523"/>
                <a:ext cx="9156275" cy="4842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488" y="862523"/>
                <a:ext cx="9156275" cy="4842801"/>
              </a:xfrm>
              <a:prstGeom prst="rect">
                <a:avLst/>
              </a:prstGeom>
              <a:blipFill>
                <a:blip r:embed="rId2"/>
                <a:stretch>
                  <a:fillRect l="-1398" t="-125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CFD78B-1C28-4995-B15B-A47DC3FFEE89}"/>
              </a:ext>
            </a:extLst>
          </p:cNvPr>
          <p:cNvSpPr txBox="1"/>
          <p:nvPr/>
        </p:nvSpPr>
        <p:spPr>
          <a:xfrm>
            <a:off x="9999651" y="1403818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FAAB5-03D3-48C7-89D7-13D86E8449EC}"/>
              </a:ext>
            </a:extLst>
          </p:cNvPr>
          <p:cNvSpPr txBox="1"/>
          <p:nvPr/>
        </p:nvSpPr>
        <p:spPr>
          <a:xfrm>
            <a:off x="9999651" y="2625064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02DF7-3AD3-4738-B749-F0955BB60CBE}"/>
              </a:ext>
            </a:extLst>
          </p:cNvPr>
          <p:cNvSpPr txBox="1"/>
          <p:nvPr/>
        </p:nvSpPr>
        <p:spPr>
          <a:xfrm>
            <a:off x="9956693" y="358470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E918-7175-4799-B5B7-4B8DE4BD5BCA}"/>
              </a:ext>
            </a:extLst>
          </p:cNvPr>
          <p:cNvSpPr txBox="1"/>
          <p:nvPr/>
        </p:nvSpPr>
        <p:spPr>
          <a:xfrm>
            <a:off x="9956693" y="469934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6319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17590" y="1124447"/>
                <a:ext cx="8859794" cy="396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8: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90" y="1124447"/>
                <a:ext cx="8859794" cy="3965509"/>
              </a:xfrm>
              <a:prstGeom prst="rect">
                <a:avLst/>
              </a:prstGeom>
              <a:blipFill>
                <a:blip r:embed="rId2"/>
                <a:stretch>
                  <a:fillRect l="-1445" t="-1536" b="-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291D4E8-B85E-4BBA-A4FD-426BD68BAD17}"/>
              </a:ext>
            </a:extLst>
          </p:cNvPr>
          <p:cNvSpPr txBox="1"/>
          <p:nvPr/>
        </p:nvSpPr>
        <p:spPr>
          <a:xfrm>
            <a:off x="9481206" y="1542313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0328E-586A-4123-8C8C-B13AE8DC5D19}"/>
              </a:ext>
            </a:extLst>
          </p:cNvPr>
          <p:cNvSpPr txBox="1"/>
          <p:nvPr/>
        </p:nvSpPr>
        <p:spPr>
          <a:xfrm>
            <a:off x="9481206" y="2483399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0AED3-7D08-4F47-8B90-561A4CAA5BE0}"/>
              </a:ext>
            </a:extLst>
          </p:cNvPr>
          <p:cNvSpPr txBox="1"/>
          <p:nvPr/>
        </p:nvSpPr>
        <p:spPr>
          <a:xfrm>
            <a:off x="9561526" y="3525067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DC730-2A3A-417D-B786-5B0915F62332}"/>
              </a:ext>
            </a:extLst>
          </p:cNvPr>
          <p:cNvSpPr txBox="1"/>
          <p:nvPr/>
        </p:nvSpPr>
        <p:spPr>
          <a:xfrm>
            <a:off x="9481206" y="4359653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9860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4086" y="1159282"/>
                <a:ext cx="8519984" cy="4350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9: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07000"/>
                  </a:lnSpc>
                  <a:buFont typeface="+mj-lt"/>
                  <a:buAutoNum type="alphaLcParenR"/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86" y="1159282"/>
                <a:ext cx="8519984" cy="4350102"/>
              </a:xfrm>
              <a:prstGeom prst="rect">
                <a:avLst/>
              </a:prstGeom>
              <a:blipFill>
                <a:blip r:embed="rId2"/>
                <a:stretch>
                  <a:fillRect l="-1502" t="-14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7D63AD-0194-4FD0-8762-B0E88EBC2797}"/>
              </a:ext>
            </a:extLst>
          </p:cNvPr>
          <p:cNvSpPr txBox="1"/>
          <p:nvPr/>
        </p:nvSpPr>
        <p:spPr>
          <a:xfrm>
            <a:off x="9765411" y="157320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ED3EA-004C-4D7E-9D03-5483281E0656}"/>
              </a:ext>
            </a:extLst>
          </p:cNvPr>
          <p:cNvSpPr txBox="1"/>
          <p:nvPr/>
        </p:nvSpPr>
        <p:spPr>
          <a:xfrm>
            <a:off x="9756627" y="2499507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3AC8B-87F9-4E91-A65E-777CA89D942F}"/>
              </a:ext>
            </a:extLst>
          </p:cNvPr>
          <p:cNvSpPr txBox="1"/>
          <p:nvPr/>
        </p:nvSpPr>
        <p:spPr>
          <a:xfrm>
            <a:off x="9765411" y="3439767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C7DE9-2C4E-4FCB-9119-77E5AD451418}"/>
              </a:ext>
            </a:extLst>
          </p:cNvPr>
          <p:cNvSpPr txBox="1"/>
          <p:nvPr/>
        </p:nvSpPr>
        <p:spPr>
          <a:xfrm>
            <a:off x="9857841" y="4472249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482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76FF0F-AB1C-410A-8232-9BCDF11CD838}"/>
                  </a:ext>
                </a:extLst>
              </p:cNvPr>
              <p:cNvSpPr txBox="1"/>
              <p:nvPr/>
            </p:nvSpPr>
            <p:spPr>
              <a:xfrm>
                <a:off x="1322848" y="753437"/>
                <a:ext cx="9297071" cy="4972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10: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b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7−4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d) Cho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rad>
                      </m:e>
                    </m:rad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76FF0F-AB1C-410A-8232-9BCDF11CD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48" y="753437"/>
                <a:ext cx="9297071" cy="4972002"/>
              </a:xfrm>
              <a:prstGeom prst="rect">
                <a:avLst/>
              </a:prstGeom>
              <a:blipFill>
                <a:blip r:embed="rId2"/>
                <a:stretch>
                  <a:fillRect l="-1311" t="-1350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293B11C-5DA7-4BD5-BD81-B3D539C4D532}"/>
              </a:ext>
            </a:extLst>
          </p:cNvPr>
          <p:cNvSpPr txBox="1"/>
          <p:nvPr/>
        </p:nvSpPr>
        <p:spPr>
          <a:xfrm>
            <a:off x="10014202" y="1188345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5A50C-5029-49C7-82EC-57B7B2A637F6}"/>
              </a:ext>
            </a:extLst>
          </p:cNvPr>
          <p:cNvSpPr txBox="1"/>
          <p:nvPr/>
        </p:nvSpPr>
        <p:spPr>
          <a:xfrm>
            <a:off x="10014202" y="2148394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3A323-C97A-4006-A576-D798A41961CE}"/>
              </a:ext>
            </a:extLst>
          </p:cNvPr>
          <p:cNvSpPr txBox="1"/>
          <p:nvPr/>
        </p:nvSpPr>
        <p:spPr>
          <a:xfrm>
            <a:off x="10014202" y="3429000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D07BC-BA62-4C72-B244-25505FC95F51}"/>
              </a:ext>
            </a:extLst>
          </p:cNvPr>
          <p:cNvSpPr txBox="1"/>
          <p:nvPr/>
        </p:nvSpPr>
        <p:spPr>
          <a:xfrm>
            <a:off x="10236378" y="4709606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7506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1" y="6090495"/>
            <a:ext cx="12296079" cy="36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21" name="Google Shape;1421;p34"/>
          <p:cNvSpPr/>
          <p:nvPr/>
        </p:nvSpPr>
        <p:spPr>
          <a:xfrm>
            <a:off x="6259548" y="3580653"/>
            <a:ext cx="1131600" cy="1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2" name="Google Shape;1422;p34"/>
          <p:cNvSpPr/>
          <p:nvPr/>
        </p:nvSpPr>
        <p:spPr>
          <a:xfrm>
            <a:off x="6259548" y="1805540"/>
            <a:ext cx="1131600" cy="1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3" name="Google Shape;1423;p34"/>
          <p:cNvSpPr/>
          <p:nvPr/>
        </p:nvSpPr>
        <p:spPr>
          <a:xfrm>
            <a:off x="334348" y="3438421"/>
            <a:ext cx="1131600" cy="1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334348" y="1663308"/>
            <a:ext cx="1131600" cy="1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960000" y="456412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4000" b="1" dirty="0">
                <a:solidFill>
                  <a:srgbClr val="FF9933"/>
                </a:solidFill>
              </a:rPr>
              <a:t>NỘI DUNG BÀI HỌC</a:t>
            </a:r>
            <a:endParaRPr sz="4000" b="1" dirty="0">
              <a:solidFill>
                <a:srgbClr val="FF9933"/>
              </a:solidFill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334348" y="1930708"/>
            <a:ext cx="1131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1" name="Google Shape;1431;p34"/>
          <p:cNvSpPr txBox="1">
            <a:spLocks noGrp="1"/>
          </p:cNvSpPr>
          <p:nvPr>
            <p:ph type="title" idx="6"/>
          </p:nvPr>
        </p:nvSpPr>
        <p:spPr>
          <a:xfrm>
            <a:off x="334348" y="3705820"/>
            <a:ext cx="1131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+mj-lt"/>
              </a:rPr>
              <a:t>III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6259548" y="2072940"/>
            <a:ext cx="1131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3" name="Google Shape;1433;p34"/>
          <p:cNvSpPr txBox="1">
            <a:spLocks noGrp="1"/>
          </p:cNvSpPr>
          <p:nvPr>
            <p:ph type="title" idx="8"/>
          </p:nvPr>
        </p:nvSpPr>
        <p:spPr>
          <a:xfrm>
            <a:off x="6259548" y="3848053"/>
            <a:ext cx="1131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latin typeface="+mj-lt"/>
              </a:rPr>
              <a:t>IV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540166" y="1558079"/>
            <a:ext cx="3757889" cy="13631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sz="2667" dirty="0">
                <a:latin typeface="+mj-lt"/>
              </a:rPr>
              <a:t>CĂN BẬC HAI CỦA MỘT BÌNH PHƯƠNG</a:t>
            </a:r>
            <a:endParaRPr sz="2667" dirty="0">
              <a:latin typeface="+mj-lt"/>
            </a:endParaRPr>
          </a:p>
        </p:txBody>
      </p:sp>
      <p:sp>
        <p:nvSpPr>
          <p:cNvPr id="1436" name="Google Shape;1436;p34"/>
          <p:cNvSpPr txBox="1">
            <a:spLocks noGrp="1"/>
          </p:cNvSpPr>
          <p:nvPr>
            <p:ph type="subTitle" idx="14"/>
          </p:nvPr>
        </p:nvSpPr>
        <p:spPr>
          <a:xfrm>
            <a:off x="1540165" y="3278998"/>
            <a:ext cx="3425848" cy="14194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667" dirty="0">
                <a:latin typeface="+mn-lt"/>
              </a:rPr>
              <a:t>CĂN BẬC HAI CỦA MỘT </a:t>
            </a:r>
            <a:r>
              <a:rPr lang="en-US" sz="2667" dirty="0">
                <a:latin typeface="+mn-lt"/>
              </a:rPr>
              <a:t>THƯƠNG</a:t>
            </a:r>
            <a:endParaRPr lang="vi-VN" sz="2667" dirty="0">
              <a:latin typeface="+mn-lt"/>
            </a:endParaRPr>
          </a:p>
        </p:txBody>
      </p:sp>
      <p:sp>
        <p:nvSpPr>
          <p:cNvPr id="10" name="Google Shape;1421;p34">
            <a:extLst>
              <a:ext uri="{FF2B5EF4-FFF2-40B4-BE49-F238E27FC236}">
                <a16:creationId xmlns:a16="http://schemas.microsoft.com/office/drawing/2014/main" id="{C8BD332A-EB9A-6D9A-FABB-8F0B6A8AAF81}"/>
              </a:ext>
            </a:extLst>
          </p:cNvPr>
          <p:cNvSpPr/>
          <p:nvPr/>
        </p:nvSpPr>
        <p:spPr>
          <a:xfrm>
            <a:off x="334348" y="5155549"/>
            <a:ext cx="1131600" cy="1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1" name="Google Shape;1433;p34">
            <a:extLst>
              <a:ext uri="{FF2B5EF4-FFF2-40B4-BE49-F238E27FC236}">
                <a16:creationId xmlns:a16="http://schemas.microsoft.com/office/drawing/2014/main" id="{21D57224-4E0A-8380-E5B3-8F287B368248}"/>
              </a:ext>
            </a:extLst>
          </p:cNvPr>
          <p:cNvSpPr txBox="1">
            <a:spLocks/>
          </p:cNvSpPr>
          <p:nvPr/>
        </p:nvSpPr>
        <p:spPr>
          <a:xfrm>
            <a:off x="334348" y="5422949"/>
            <a:ext cx="113160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r>
              <a:rPr lang="en-US" sz="4000" b="1" dirty="0">
                <a:latin typeface="+mj-lt"/>
              </a:rPr>
              <a:t>V</a:t>
            </a: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7408508" y="1624485"/>
            <a:ext cx="3425848" cy="14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vi-VN" sz="2667" dirty="0">
                <a:latin typeface="+mn-lt"/>
              </a:rPr>
              <a:t>CĂN BẬC HAI CỦA MỘT </a:t>
            </a:r>
            <a:r>
              <a:rPr lang="en-US" sz="2667" dirty="0">
                <a:latin typeface="+mn-lt"/>
              </a:rPr>
              <a:t>TÍCH</a:t>
            </a:r>
            <a:endParaRPr lang="vi-VN" sz="2667" dirty="0">
              <a:latin typeface="+mn-lt"/>
            </a:endParaRPr>
          </a:p>
        </p:txBody>
      </p:sp>
      <p:sp>
        <p:nvSpPr>
          <p:cNvPr id="19" name="Google Shape;1436;p34">
            <a:extLst>
              <a:ext uri="{FF2B5EF4-FFF2-40B4-BE49-F238E27FC236}">
                <a16:creationId xmlns:a16="http://schemas.microsoft.com/office/drawing/2014/main" id="{56511AF7-9275-7803-213C-021589800AA1}"/>
              </a:ext>
            </a:extLst>
          </p:cNvPr>
          <p:cNvSpPr txBox="1">
            <a:spLocks/>
          </p:cNvSpPr>
          <p:nvPr/>
        </p:nvSpPr>
        <p:spPr>
          <a:xfrm>
            <a:off x="7408509" y="3470801"/>
            <a:ext cx="4515863" cy="14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667" dirty="0">
                <a:latin typeface="+mn-lt"/>
              </a:rPr>
              <a:t>ĐƯA THỪA SỐ RA NGOÀI</a:t>
            </a:r>
          </a:p>
          <a:p>
            <a:pPr marL="0" indent="0">
              <a:lnSpc>
                <a:spcPct val="150000"/>
              </a:lnSpc>
            </a:pPr>
            <a:r>
              <a:rPr lang="en-US" sz="2667" dirty="0">
                <a:latin typeface="+mn-lt"/>
              </a:rPr>
              <a:t>DẤU CĂN BẬC HAI</a:t>
            </a:r>
            <a:endParaRPr lang="vi-VN" sz="2667" dirty="0">
              <a:latin typeface="+mn-lt"/>
            </a:endParaRPr>
          </a:p>
        </p:txBody>
      </p:sp>
      <p:sp>
        <p:nvSpPr>
          <p:cNvPr id="20" name="Google Shape;1436;p34">
            <a:extLst>
              <a:ext uri="{FF2B5EF4-FFF2-40B4-BE49-F238E27FC236}">
                <a16:creationId xmlns:a16="http://schemas.microsoft.com/office/drawing/2014/main" id="{903149D3-4B9D-8803-72A6-E7A6D7CAFE0F}"/>
              </a:ext>
            </a:extLst>
          </p:cNvPr>
          <p:cNvSpPr txBox="1">
            <a:spLocks/>
          </p:cNvSpPr>
          <p:nvPr/>
        </p:nvSpPr>
        <p:spPr>
          <a:xfrm>
            <a:off x="1540165" y="5033299"/>
            <a:ext cx="4868071" cy="14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667" dirty="0">
                <a:latin typeface="+mn-lt"/>
              </a:rPr>
              <a:t>ĐƯA THỪA SỐ VÀO TRONG DẤU CĂN BẬC HAI</a:t>
            </a:r>
            <a:endParaRPr lang="vi-VN" sz="2667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88774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1" grpId="0" animBg="1"/>
      <p:bldP spid="1422" grpId="0" animBg="1"/>
      <p:bldP spid="1423" grpId="0" animBg="1"/>
      <p:bldP spid="1424" grpId="0" animBg="1"/>
      <p:bldP spid="1430" grpId="0"/>
      <p:bldP spid="1431" grpId="0"/>
      <p:bldP spid="1432" grpId="0"/>
      <p:bldP spid="1433" grpId="0"/>
      <p:bldP spid="1434" grpId="0" build="p"/>
      <p:bldP spid="1436" grpId="0" build="p"/>
      <p:bldP spid="10" grpId="0" animBg="1"/>
      <p:bldP spid="11" grpId="0"/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6951769" y="1164686"/>
            <a:ext cx="5084024" cy="4433935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endParaRPr sz="2400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7832841" y="1524437"/>
            <a:ext cx="4213824" cy="2595329"/>
            <a:chOff x="12116256" y="1758352"/>
            <a:chExt cx="3160368" cy="1946497"/>
          </a:xfrm>
        </p:grpSpPr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54233" rIns="120000" bIns="542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32133" rIns="120000" bIns="32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60000" rIns="120000" bIns="6000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0000" tIns="44133" rIns="120000" bIns="44133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0000" tIns="60000" rIns="120000" bIns="60000" anchor="ctr" anchorCtr="1">
                    <a:noAutofit/>
                  </a:bodyPr>
                  <a:lstStyle/>
                  <a:p>
                    <a:endParaRPr sz="240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32133" rIns="120000" bIns="321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54233" rIns="120000" bIns="54233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0" rIns="120000" bIns="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0000" tIns="60000" rIns="120000" bIns="60000" anchor="ctr" anchorCtr="1">
                  <a:noAutofit/>
                </a:bodyPr>
                <a:lstStyle/>
                <a:p>
                  <a:endPara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0000" tIns="0" rIns="120000" bIns="0" anchor="ctr" anchorCtr="1">
                <a:noAutofit/>
              </a:bodyPr>
              <a:lstStyle/>
              <a:p>
                <a:endPara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7" name="Google Shape;1917;p44"/>
          <p:cNvGrpSpPr/>
          <p:nvPr/>
        </p:nvGrpSpPr>
        <p:grpSpPr>
          <a:xfrm>
            <a:off x="7509566" y="1194809"/>
            <a:ext cx="2179437" cy="5033425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433" rIns="120000" bIns="494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0467" rIns="123833" bIns="604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0467" rIns="123833" bIns="604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37900" rIns="123833" bIns="379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900" rIns="120000" bIns="499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49433" rIns="120000" bIns="494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7267" rIns="123833" bIns="172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7733" rIns="123833" bIns="177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21600" rIns="123833" bIns="216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45600" rIns="123833" bIns="456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59500" rIns="120000" bIns="595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0067" rIns="123833" bIns="100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29733" rIns="120000" bIns="297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29733" rIns="120000" bIns="29733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0" rIns="123833" bIns="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14867" rIns="123833" bIns="14867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123833" tIns="63833" rIns="123833" bIns="63833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7026583" y="544637"/>
            <a:ext cx="1124331" cy="979795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0000" tIns="60000" rIns="120000" bIns="60000" anchor="ctr" anchorCtr="1">
              <a:noAutofit/>
            </a:bodyPr>
            <a:lstStyle/>
            <a:p>
              <a:endPara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957000" y="1006328"/>
            <a:ext cx="1518400" cy="151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985433" y="1321456"/>
            <a:ext cx="1461600" cy="88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333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40" y="2944535"/>
            <a:ext cx="5658963" cy="2056207"/>
          </a:xfrm>
        </p:spPr>
        <p:txBody>
          <a:bodyPr/>
          <a:lstStyle/>
          <a:p>
            <a:pPr algn="ctr" defTabSz="1219170">
              <a:lnSpc>
                <a:spcPct val="150000"/>
              </a:lnSpc>
              <a:buClr>
                <a:srgbClr val="192D35"/>
              </a:buClr>
              <a:buSzPts val="2400"/>
              <a:defRPr/>
            </a:pPr>
            <a:r>
              <a:rPr lang="vi-VN" sz="4000" b="1" kern="0" dirty="0">
                <a:solidFill>
                  <a:srgbClr val="192D35"/>
                </a:solidFill>
                <a:latin typeface="Arial"/>
                <a:sym typeface="Days One"/>
              </a:rPr>
              <a:t>CĂN BẬC HAI CỦA </a:t>
            </a:r>
            <a:br>
              <a:rPr lang="vi-VN" sz="4000" b="1" kern="0" dirty="0">
                <a:solidFill>
                  <a:srgbClr val="192D35"/>
                </a:solidFill>
                <a:latin typeface="Arial"/>
                <a:sym typeface="Days One"/>
              </a:rPr>
            </a:br>
            <a:r>
              <a:rPr lang="vi-VN" sz="4000" b="1" kern="0" dirty="0">
                <a:solidFill>
                  <a:srgbClr val="192D35"/>
                </a:solidFill>
                <a:latin typeface="Arial"/>
                <a:sym typeface="Days One"/>
              </a:rPr>
              <a:t>MỘT BÌNH PHƯƠNG</a:t>
            </a:r>
          </a:p>
        </p:txBody>
      </p:sp>
    </p:spTree>
    <p:extLst>
      <p:ext uri="{BB962C8B-B14F-4D97-AF65-F5344CB8AC3E}">
        <p14:creationId xmlns:p14="http://schemas.microsoft.com/office/powerpoint/2010/main" val="265385928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505956" y="546203"/>
            <a:ext cx="1092488" cy="51948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/>
              <p:nvPr/>
            </p:nvSpPr>
            <p:spPr>
              <a:xfrm>
                <a:off x="1505956" y="251125"/>
                <a:ext cx="9639312" cy="2048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So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FA9D37-59A6-8653-750B-44ADF663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56" y="251125"/>
                <a:ext cx="9639312" cy="2048125"/>
              </a:xfrm>
              <a:prstGeom prst="rect">
                <a:avLst/>
              </a:prstGeom>
              <a:blipFill>
                <a:blip r:embed="rId3"/>
                <a:stretch>
                  <a:fillRect l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4984830" y="2838203"/>
            <a:ext cx="1111169" cy="447555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33" b="1" i="1" dirty="0" err="1">
                <a:solidFill>
                  <a:srgbClr val="002060"/>
                </a:solidFill>
              </a:rPr>
              <a:t>Giải</a:t>
            </a:r>
            <a:endParaRPr lang="en-US" sz="2533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47123" y="3796021"/>
                <a:ext cx="4125788" cy="2308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123" y="3796021"/>
                <a:ext cx="4125788" cy="2308837"/>
              </a:xfrm>
              <a:prstGeom prst="rect">
                <a:avLst/>
              </a:prstGeom>
              <a:blipFill>
                <a:blip r:embed="rId4"/>
                <a:stretch>
                  <a:fillRect l="-2811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/>
              <p:nvPr/>
            </p:nvSpPr>
            <p:spPr>
              <a:xfrm>
                <a:off x="6095999" y="3796020"/>
                <a:ext cx="4505095" cy="2403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(−5)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46541B-4CEF-F393-70E9-8F1A19DE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796020"/>
                <a:ext cx="4505095" cy="2403991"/>
              </a:xfrm>
              <a:prstGeom prst="rect">
                <a:avLst/>
              </a:prstGeom>
              <a:blipFill>
                <a:blip r:embed="rId5"/>
                <a:stretch>
                  <a:fillRect l="-2571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8427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5416" y="1598600"/>
            <a:ext cx="3295861" cy="2859160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1559" y="1054800"/>
            <a:ext cx="2998853" cy="1087600"/>
          </a:xfrm>
          <a:prstGeom prst="rect">
            <a:avLst/>
          </a:prstGeom>
        </p:spPr>
        <p:txBody>
          <a:bodyPr spcFirstLastPara="1" vert="horz" wrap="square" lIns="120000" tIns="121900" rIns="120000" bIns="121900" rtlCol="0" anchor="ctr" anchorCtr="0">
            <a:no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+mj-lt"/>
              </a:rPr>
              <a:t>Ghi nhớ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5218773" y="3028181"/>
                <a:ext cx="5144428" cy="871941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</a:t>
                </a:r>
                <a14:m>
                  <m:oMath xmlns:m="http://schemas.openxmlformats.org/officeDocument/2006/math"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vi-VN" sz="2667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2667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773" y="3028181"/>
                <a:ext cx="5144428" cy="871941"/>
              </a:xfrm>
              <a:prstGeom prst="roundRect">
                <a:avLst/>
              </a:prstGeom>
              <a:blipFill>
                <a:blip r:embed="rId5"/>
                <a:stretch>
                  <a:fillRect b="-13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8765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26738" y="565943"/>
            <a:ext cx="150562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67" b="1" kern="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667" kern="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667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/>
              <p:nvPr/>
            </p:nvSpPr>
            <p:spPr>
              <a:xfrm>
                <a:off x="1226737" y="421823"/>
                <a:ext cx="9924483" cy="2717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4D5D61-1EE1-707F-FD60-DA549B500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37" y="421823"/>
                <a:ext cx="9924483" cy="2717411"/>
              </a:xfrm>
              <a:prstGeom prst="rect">
                <a:avLst/>
              </a:prstGeom>
              <a:blipFill>
                <a:blip r:embed="rId3"/>
                <a:stretch>
                  <a:fillRect l="-1167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912855" y="3736418"/>
            <a:ext cx="1326368" cy="611020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4113046" y="3579834"/>
                <a:ext cx="4614641" cy="2154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−8</m:t>
                                </m:r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046" y="3579834"/>
                <a:ext cx="4614641" cy="2154949"/>
              </a:xfrm>
              <a:prstGeom prst="rect">
                <a:avLst/>
              </a:prstGeom>
              <a:blipFill>
                <a:blip r:embed="rId4"/>
                <a:stretch>
                  <a:fillRect l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850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1278117" y="665327"/>
            <a:ext cx="1326368" cy="611020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2604677" y="664910"/>
                <a:ext cx="6982644" cy="571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&lt;2</m:t>
                    </m:r>
                  </m:oMath>
                </a14:m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−2&lt;0</m:t>
                    </m:r>
                  </m:oMath>
                </a14:m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thế, 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67"/>
                  </a:spcAft>
                </a:pPr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rad>
                                <m:r>
                                  <a:rPr lang="pt-BR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pt-BR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pt-BR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77" y="664910"/>
                <a:ext cx="6982644" cy="5718873"/>
              </a:xfrm>
              <a:prstGeom prst="rect">
                <a:avLst/>
              </a:prstGeom>
              <a:blipFill>
                <a:blip r:embed="rId3"/>
                <a:stretch>
                  <a:fillRect l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393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4529470" y="389992"/>
            <a:ext cx="3133057" cy="6858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585">
              <a:defRPr/>
            </a:pPr>
            <a:r>
              <a:rPr lang="en-US" sz="3333" b="1">
                <a:solidFill>
                  <a:srgbClr val="D97245"/>
                </a:solidFill>
                <a:latin typeface="Arial"/>
                <a:cs typeface="Arial" panose="020B0604020202020204" pitchFamily="34" charset="0"/>
              </a:rPr>
              <a:t>Luyện tập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/>
              <p:nvPr/>
            </p:nvSpPr>
            <p:spPr>
              <a:xfrm>
                <a:off x="1047225" y="1208763"/>
                <a:ext cx="10097551" cy="210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pt-BR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 dụng quy tắc về căn bậc hai của một bình phương, hãy tính:</a:t>
                </a:r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67"/>
                  </a:spcAft>
                </a:pPr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67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67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667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133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B7780-A897-A103-2D42-F032529A8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225" y="1208763"/>
                <a:ext cx="10097551" cy="2101729"/>
              </a:xfrm>
              <a:prstGeom prst="rect">
                <a:avLst/>
              </a:prstGeom>
              <a:blipFill>
                <a:blip r:embed="rId3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1047416" y="3625941"/>
            <a:ext cx="1326368" cy="611020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defRPr/>
            </a:pPr>
            <a:r>
              <a:rPr lang="en-US" sz="2533" b="1" i="1" dirty="0">
                <a:solidFill>
                  <a:sysClr val="windowText" lastClr="000000"/>
                </a:solidFill>
              </a:rPr>
              <a:t>G</a:t>
            </a:r>
            <a:r>
              <a:rPr lang="en-US" sz="2533" b="1" i="1" kern="0" dirty="0" err="1">
                <a:solidFill>
                  <a:sysClr val="windowText" lastClr="000000"/>
                </a:solidFill>
              </a:rPr>
              <a:t>iải</a:t>
            </a:r>
            <a:endParaRPr sz="2533" b="1" i="1" kern="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/>
              <p:nvPr/>
            </p:nvSpPr>
            <p:spPr>
              <a:xfrm>
                <a:off x="3746809" y="3931450"/>
                <a:ext cx="4088783" cy="2143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35</m:t>
                            </m:r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35</m:t>
                        </m:r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vi-VN" sz="2667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2667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2667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vi-VN" sz="2667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667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vi-VN" sz="2667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vi-VN" sz="2667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667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103E9B-F701-A8E1-BC93-8C1EF05D6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09" y="3931450"/>
                <a:ext cx="4088783" cy="2143344"/>
              </a:xfrm>
              <a:prstGeom prst="rect">
                <a:avLst/>
              </a:prstGeom>
              <a:blipFill>
                <a:blip r:embed="rId4"/>
                <a:stretch>
                  <a:fillRect l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458337" y="4237379"/>
            <a:ext cx="1372876" cy="22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453</Words>
  <Application>Microsoft Office PowerPoint</Application>
  <PresentationFormat>Widescreen</PresentationFormat>
  <Paragraphs>188</Paragraphs>
  <Slides>28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Abel</vt:lpstr>
      <vt:lpstr>Anaheim</vt:lpstr>
      <vt:lpstr>Arial</vt:lpstr>
      <vt:lpstr>Calibri</vt:lpstr>
      <vt:lpstr>Calibri Light</vt:lpstr>
      <vt:lpstr>Cambria Math</vt:lpstr>
      <vt:lpstr>Days One</vt:lpstr>
      <vt:lpstr>Lato Light</vt:lpstr>
      <vt:lpstr>Nunito Light</vt:lpstr>
      <vt:lpstr>Times New Roman</vt:lpstr>
      <vt:lpstr>Office Theme</vt:lpstr>
      <vt:lpstr>PowerPoint Presentation</vt:lpstr>
      <vt:lpstr>PowerPoint Presentation</vt:lpstr>
      <vt:lpstr>NỘI DUNG BÀI HỌC</vt:lpstr>
      <vt:lpstr>CĂN BẬC HAI CỦA  MỘT BÌNH PHƯƠNG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CĂN BẬC HAI CỦA  MỘT TÍCH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2025-11-25T01:19:53Z</dcterms:created>
  <dcterms:modified xsi:type="dcterms:W3CDTF">2025-11-28T08:11:23Z</dcterms:modified>
</cp:coreProperties>
</file>